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05814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376464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78161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E8297-AE72-4C3D-A446-B0E967B9E616}"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283664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E8297-AE72-4C3D-A446-B0E967B9E616}"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00312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5E8297-AE72-4C3D-A446-B0E967B9E616}"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84703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5E8297-AE72-4C3D-A446-B0E967B9E616}" type="datetimeFigureOut">
              <a:rPr lang="en-US" smtClean="0"/>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58223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5E8297-AE72-4C3D-A446-B0E967B9E616}"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74019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E8297-AE72-4C3D-A446-B0E967B9E616}"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414535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E8297-AE72-4C3D-A446-B0E967B9E616}"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414593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E8297-AE72-4C3D-A446-B0E967B9E616}"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32086-67DC-4276-AAE4-D3097F9CDF21}" type="slidenum">
              <a:rPr lang="en-US" smtClean="0"/>
              <a:t>‹#›</a:t>
            </a:fld>
            <a:endParaRPr lang="en-US"/>
          </a:p>
        </p:txBody>
      </p:sp>
    </p:spTree>
    <p:extLst>
      <p:ext uri="{BB962C8B-B14F-4D97-AF65-F5344CB8AC3E}">
        <p14:creationId xmlns:p14="http://schemas.microsoft.com/office/powerpoint/2010/main" val="166684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E8297-AE72-4C3D-A446-B0E967B9E616}" type="datetimeFigureOut">
              <a:rPr lang="en-US" smtClean="0"/>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32086-67DC-4276-AAE4-D3097F9CDF21}" type="slidenum">
              <a:rPr lang="en-US" smtClean="0"/>
              <a:t>‹#›</a:t>
            </a:fld>
            <a:endParaRPr lang="en-US"/>
          </a:p>
        </p:txBody>
      </p:sp>
    </p:spTree>
    <p:extLst>
      <p:ext uri="{BB962C8B-B14F-4D97-AF65-F5344CB8AC3E}">
        <p14:creationId xmlns:p14="http://schemas.microsoft.com/office/powerpoint/2010/main" val="429223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a:bodyPr>
          <a:lstStyle/>
          <a:p>
            <a:r>
              <a:rPr lang="fa-IR" sz="3200" dirty="0" smtClean="0">
                <a:latin typeface="Arial" pitchFamily="34" charset="0"/>
                <a:cs typeface="B Yekan" pitchFamily="2" charset="-78"/>
              </a:rPr>
              <a:t>محاسبات عددی و برنامه نویسی</a:t>
            </a:r>
            <a:endParaRPr lang="en-US" sz="3200" dirty="0">
              <a:latin typeface="Arial" pitchFamily="34" charset="0"/>
              <a:cs typeface="B Yekan" pitchFamily="2" charset="-78"/>
            </a:endParaRPr>
          </a:p>
        </p:txBody>
      </p:sp>
      <p:sp>
        <p:nvSpPr>
          <p:cNvPr id="3" name="Subtitle 2"/>
          <p:cNvSpPr>
            <a:spLocks noGrp="1"/>
          </p:cNvSpPr>
          <p:nvPr>
            <p:ph type="subTitle" idx="1"/>
          </p:nvPr>
        </p:nvSpPr>
        <p:spPr>
          <a:xfrm>
            <a:off x="1371600" y="3962400"/>
            <a:ext cx="6400800" cy="1752600"/>
          </a:xfrm>
        </p:spPr>
        <p:txBody>
          <a:bodyPr/>
          <a:lstStyle/>
          <a:p>
            <a:r>
              <a:rPr lang="fa-IR" dirty="0" smtClean="0">
                <a:latin typeface="Arial" pitchFamily="34" charset="0"/>
                <a:cs typeface="B Yekan" pitchFamily="2" charset="-78"/>
              </a:rPr>
              <a:t>دانشگاه صنعتی امیرکبیر</a:t>
            </a:r>
          </a:p>
          <a:p>
            <a:r>
              <a:rPr lang="fa-IR" dirty="0" smtClean="0">
                <a:latin typeface="Arial" pitchFamily="34" charset="0"/>
                <a:cs typeface="B Yekan" pitchFamily="2" charset="-78"/>
              </a:rPr>
              <a:t>محمد علی احمدی پژوه</a:t>
            </a:r>
          </a:p>
          <a:p>
            <a:r>
              <a:rPr lang="fa-IR" dirty="0" smtClean="0">
                <a:latin typeface="Arial" pitchFamily="34" charset="0"/>
                <a:cs typeface="B Yekan" pitchFamily="2" charset="-78"/>
              </a:rPr>
              <a:t>زمستان 1391</a:t>
            </a:r>
            <a:endParaRPr lang="en-US" dirty="0">
              <a:latin typeface="Arial" pitchFamily="34" charset="0"/>
              <a:cs typeface="B Yekan" pitchFamily="2" charset="-78"/>
            </a:endParaRPr>
          </a:p>
        </p:txBody>
      </p:sp>
      <p:sp>
        <p:nvSpPr>
          <p:cNvPr id="4" name="Subtitle 2"/>
          <p:cNvSpPr txBox="1">
            <a:spLocks/>
          </p:cNvSpPr>
          <p:nvPr/>
        </p:nvSpPr>
        <p:spPr>
          <a:xfrm>
            <a:off x="1524000" y="2743200"/>
            <a:ext cx="6400800" cy="609600"/>
          </a:xfrm>
          <a:prstGeom prst="rect">
            <a:avLst/>
          </a:prstGeom>
        </p:spPr>
        <p:txBody>
          <a:bodyPr vert="horz" lIns="91440" tIns="45720" rIns="91440" bIns="45720" rtlCol="0">
            <a:noAutofit/>
          </a:bodyPr>
          <a:lstStyle/>
          <a:p>
            <a:pPr lvl="0" algn="ctr">
              <a:spcBef>
                <a:spcPct val="20000"/>
              </a:spcBef>
              <a:defRPr/>
            </a:pPr>
            <a:r>
              <a:rPr lang="fa-IR" sz="4400" b="1" noProof="0" dirty="0" smtClean="0">
                <a:latin typeface="Arial" pitchFamily="34" charset="0"/>
                <a:cs typeface="B Yekan" pitchFamily="2" charset="-78"/>
              </a:rPr>
              <a:t>مفهوم خطا</a:t>
            </a:r>
            <a:endParaRPr kumimoji="0" lang="en-US" sz="4400" b="0" i="0" u="none" strike="noStrike" kern="1200" cap="none" spc="0" normalizeH="0" noProof="0" dirty="0" smtClean="0">
              <a:ln>
                <a:noFill/>
              </a:ln>
              <a:solidFill>
                <a:schemeClr val="tx1">
                  <a:tint val="75000"/>
                </a:schemeClr>
              </a:solidFill>
              <a:effectLst/>
              <a:uLnTx/>
              <a:uFillTx/>
              <a:latin typeface="Arial" pitchFamily="34" charset="0"/>
              <a:cs typeface="B Yekan" pitchFamily="2" charset="-78"/>
            </a:endParaRPr>
          </a:p>
        </p:txBody>
      </p:sp>
      <p:sp>
        <p:nvSpPr>
          <p:cNvPr id="5" name="Subtitle 2"/>
          <p:cNvSpPr txBox="1">
            <a:spLocks/>
          </p:cNvSpPr>
          <p:nvPr/>
        </p:nvSpPr>
        <p:spPr>
          <a:xfrm>
            <a:off x="1524000" y="304800"/>
            <a:ext cx="6400800"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a-IR" sz="3200" b="0" i="0" u="none" strike="noStrike" kern="1200" cap="none" spc="0" normalizeH="0" noProof="0" dirty="0" smtClean="0">
                <a:ln>
                  <a:noFill/>
                </a:ln>
                <a:solidFill>
                  <a:schemeClr val="tx1">
                    <a:tint val="75000"/>
                  </a:schemeClr>
                </a:solidFill>
                <a:effectLst/>
                <a:uLnTx/>
                <a:uFillTx/>
                <a:latin typeface="Arial" pitchFamily="34" charset="0"/>
                <a:ea typeface="+mn-ea"/>
                <a:cs typeface="B Yekan" pitchFamily="2" charset="-78"/>
              </a:rPr>
              <a:t>بنام خدا</a:t>
            </a:r>
            <a:endParaRPr kumimoji="0" lang="en-US" sz="3200" b="0" i="0" u="none" strike="noStrike" kern="1200" cap="none" spc="0" normalizeH="0" noProof="0" dirty="0" smtClean="0">
              <a:ln>
                <a:noFill/>
              </a:ln>
              <a:solidFill>
                <a:schemeClr val="tx1">
                  <a:tint val="75000"/>
                </a:schemeClr>
              </a:solidFill>
              <a:effectLst/>
              <a:uLnTx/>
              <a:uFillTx/>
              <a:latin typeface="Arial" pitchFamily="34" charset="0"/>
              <a:ea typeface="+mn-ea"/>
              <a:cs typeface="B Yekan" pitchFamily="2" charset="-78"/>
            </a:endParaRPr>
          </a:p>
        </p:txBody>
      </p:sp>
    </p:spTree>
    <p:extLst>
      <p:ext uri="{BB962C8B-B14F-4D97-AF65-F5344CB8AC3E}">
        <p14:creationId xmlns:p14="http://schemas.microsoft.com/office/powerpoint/2010/main" val="78222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fa-IR" dirty="0" smtClean="0"/>
              <a:t>برای نمایش اعداد مثبت و منفی، </a:t>
            </a:r>
            <a:r>
              <a:rPr lang="fa-IR" dirty="0"/>
              <a:t>یک </a:t>
            </a:r>
            <a:r>
              <a:rPr lang="fa-IR" dirty="0" smtClean="0"/>
              <a:t>مقدار پیش فرض اولیه </a:t>
            </a:r>
            <a:r>
              <a:rPr lang="fa-IR" dirty="0"/>
              <a:t>(</a:t>
            </a:r>
            <a:r>
              <a:rPr lang="en-US" dirty="0" smtClean="0"/>
              <a:t>bias</a:t>
            </a:r>
            <a:r>
              <a:rPr lang="fa-IR" dirty="0" smtClean="0"/>
              <a:t>) </a:t>
            </a:r>
            <a:r>
              <a:rPr lang="fa-IR" dirty="0"/>
              <a:t>به نمای واقعی به منظور دستیابی به نمای </a:t>
            </a:r>
            <a:r>
              <a:rPr lang="fa-IR" dirty="0" smtClean="0"/>
              <a:t>قابل ذخیره </a:t>
            </a:r>
            <a:r>
              <a:rPr lang="fa-IR" dirty="0"/>
              <a:t>شده افزوده می شود. </a:t>
            </a:r>
            <a:endParaRPr lang="fa-IR" dirty="0" smtClean="0"/>
          </a:p>
          <a:p>
            <a:pPr algn="r" rtl="1"/>
            <a:r>
              <a:rPr lang="fa-IR" dirty="0" smtClean="0"/>
              <a:t>برای </a:t>
            </a:r>
            <a:r>
              <a:rPr lang="fa-IR" dirty="0"/>
              <a:t>اعداد با دقت مضاعف </a:t>
            </a:r>
            <a:r>
              <a:rPr lang="en-US" dirty="0"/>
              <a:t>IEEE</a:t>
            </a:r>
            <a:r>
              <a:rPr lang="fa-IR" dirty="0"/>
              <a:t>، این مقدار 1023 است. بنابراین، یک نمای صفر بدان معناست که 1023 در فیلد نما ذخیره سازی شده است. </a:t>
            </a:r>
            <a:endParaRPr lang="fa-IR" dirty="0" smtClean="0"/>
          </a:p>
          <a:p>
            <a:pPr algn="r" rtl="1"/>
            <a:r>
              <a:rPr lang="fa-IR" dirty="0" smtClean="0"/>
              <a:t>یک </a:t>
            </a:r>
            <a:r>
              <a:rPr lang="fa-IR" dirty="0"/>
              <a:t>مقدار ذخیره شده 2000 حاکی از نمای (2000-1023) یا 977 است</a:t>
            </a:r>
            <a:r>
              <a:rPr lang="fa-IR" dirty="0" smtClean="0"/>
              <a:t>.</a:t>
            </a:r>
          </a:p>
          <a:p>
            <a:pPr algn="r" rtl="1"/>
            <a:r>
              <a:rPr lang="fa-IR" dirty="0" smtClean="0"/>
              <a:t>برای متغیرهای از نوع کلمه </a:t>
            </a:r>
            <a:r>
              <a:rPr lang="fa-IR" dirty="0"/>
              <a:t>های با دقت مضاعف، بزرگترین عدد قابل نمایش تقریبا </a:t>
            </a:r>
            <a:r>
              <a:rPr lang="en-US" dirty="0"/>
              <a:t>10</a:t>
            </a:r>
            <a:r>
              <a:rPr lang="en-US" baseline="30000" dirty="0"/>
              <a:t>308</a:t>
            </a:r>
            <a:r>
              <a:rPr lang="fa-IR" dirty="0"/>
              <a:t> و کوچکترین عدد مثبت تقریبا </a:t>
            </a:r>
            <a:r>
              <a:rPr lang="en-US" dirty="0"/>
              <a:t>2.2×10</a:t>
            </a:r>
            <a:r>
              <a:rPr lang="en-US" baseline="30000" dirty="0"/>
              <a:t>-308</a:t>
            </a:r>
            <a:r>
              <a:rPr lang="fa-IR" dirty="0"/>
              <a:t> </a:t>
            </a:r>
            <a:r>
              <a:rPr lang="fa-IR" dirty="0" smtClean="0"/>
              <a:t>است.</a:t>
            </a:r>
            <a:endParaRPr lang="en-US" dirty="0"/>
          </a:p>
        </p:txBody>
      </p:sp>
    </p:spTree>
    <p:extLst>
      <p:ext uri="{BB962C8B-B14F-4D97-AF65-F5344CB8AC3E}">
        <p14:creationId xmlns:p14="http://schemas.microsoft.com/office/powerpoint/2010/main" val="333999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عدد زیر را در نظر بگیرید:</a:t>
            </a:r>
          </a:p>
          <a:p>
            <a:pPr algn="r" rtl="1"/>
            <a:endParaRPr lang="fa-IR" dirty="0"/>
          </a:p>
          <a:p>
            <a:pPr lvl="0" algn="r" rtl="1"/>
            <a:r>
              <a:rPr lang="fa-IR" dirty="0"/>
              <a:t>چون رقم اول صفر است، تعداد مثبت است.</a:t>
            </a:r>
            <a:endParaRPr lang="en-US" dirty="0"/>
          </a:p>
          <a:p>
            <a:pPr lvl="0" algn="r" rtl="1"/>
            <a:r>
              <a:rPr lang="fa-IR" dirty="0"/>
              <a:t>11 بیت بعدی، </a:t>
            </a:r>
            <a:r>
              <a:rPr lang="en-US" dirty="0"/>
              <a:t>10000000111</a:t>
            </a:r>
            <a:r>
              <a:rPr lang="fa-IR" dirty="0"/>
              <a:t>، نمای </a:t>
            </a:r>
            <a:r>
              <a:rPr lang="en-US" dirty="0"/>
              <a:t>e</a:t>
            </a:r>
            <a:r>
              <a:rPr lang="fa-IR" dirty="0"/>
              <a:t> را نمایش می دهد. این 11 بیت عدد 1031 را نشان می دهند. </a:t>
            </a:r>
            <a:r>
              <a:rPr lang="fa-IR" dirty="0" smtClean="0"/>
              <a:t>لذا نما 8=1031-1023است</a:t>
            </a:r>
            <a:r>
              <a:rPr lang="fa-IR" dirty="0"/>
              <a:t>.</a:t>
            </a:r>
            <a:endParaRPr lang="en-US" dirty="0"/>
          </a:p>
          <a:p>
            <a:pPr lvl="0" algn="r" rtl="1"/>
            <a:r>
              <a:rPr lang="fa-IR" dirty="0"/>
              <a:t>52 بیت </a:t>
            </a:r>
            <a:r>
              <a:rPr lang="fa-IR" dirty="0" smtClean="0"/>
              <a:t>بعدی، </a:t>
            </a:r>
            <a:r>
              <a:rPr lang="fa-IR" dirty="0"/>
              <a:t>که بخش کسری، یا مانتیسی یک عدد نقطه اعشاری را نشان می </a:t>
            </a:r>
            <a:r>
              <a:rPr lang="fa-IR" dirty="0" smtClean="0"/>
              <a:t>دهد، </a:t>
            </a:r>
            <a:r>
              <a:rPr lang="fa-IR" dirty="0"/>
              <a:t>برای این مثال، </a:t>
            </a:r>
            <a:r>
              <a:rPr lang="fa-IR" dirty="0" smtClean="0"/>
              <a:t>0/90625 </a:t>
            </a:r>
            <a:r>
              <a:rPr lang="fa-IR" dirty="0"/>
              <a:t>است</a:t>
            </a:r>
            <a:r>
              <a:rPr lang="fa-IR" dirty="0" smtClean="0"/>
              <a:t>.</a:t>
            </a:r>
          </a:p>
          <a:p>
            <a:pPr lvl="0" algn="r" rtl="1"/>
            <a:r>
              <a:rPr lang="fa-IR" dirty="0" smtClean="0"/>
              <a:t>لذا عدد در مبنای ده به صورت زیر است:</a:t>
            </a:r>
            <a:endParaRPr lang="en-US" dirty="0"/>
          </a:p>
          <a:p>
            <a:pPr algn="r" rtl="1"/>
            <a:endParaRPr lang="fa-IR" dirty="0" smtClean="0"/>
          </a:p>
          <a:p>
            <a:pPr marL="0" indent="0">
              <a:buNone/>
            </a:pPr>
            <a:endParaRPr lang="fa-IR" dirty="0"/>
          </a:p>
          <a:p>
            <a:pPr marL="0" indent="0">
              <a:buNone/>
            </a:pPr>
            <a:endParaRPr lang="fa-IR" dirty="0" smtClean="0"/>
          </a:p>
          <a:p>
            <a:pPr marL="0" indent="0">
              <a:buNone/>
            </a:pPr>
            <a:endParaRPr lang="fa-IR"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09800"/>
            <a:ext cx="8534400" cy="60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90600" y="6096000"/>
            <a:ext cx="2452916" cy="369332"/>
          </a:xfrm>
          <a:prstGeom prst="rect">
            <a:avLst/>
          </a:prstGeom>
        </p:spPr>
        <p:txBody>
          <a:bodyPr wrap="none">
            <a:spAutoFit/>
          </a:bodyPr>
          <a:lstStyle/>
          <a:p>
            <a:pPr rtl="1"/>
            <a:r>
              <a:rPr lang="fa-IR" baseline="30000" dirty="0"/>
              <a:t>نما</a:t>
            </a:r>
            <a:r>
              <a:rPr lang="fa-IR" dirty="0"/>
              <a:t>2×(مانیتس +1)× علامت</a:t>
            </a:r>
            <a:endParaRPr lang="en-US" dirty="0"/>
          </a:p>
        </p:txBody>
      </p:sp>
      <p:sp>
        <p:nvSpPr>
          <p:cNvPr id="6" name="Rectangle 5"/>
          <p:cNvSpPr/>
          <p:nvPr/>
        </p:nvSpPr>
        <p:spPr>
          <a:xfrm>
            <a:off x="5029200" y="6087925"/>
            <a:ext cx="1895071" cy="369332"/>
          </a:xfrm>
          <a:prstGeom prst="rect">
            <a:avLst/>
          </a:prstGeom>
        </p:spPr>
        <p:txBody>
          <a:bodyPr wrap="none">
            <a:spAutoFit/>
          </a:bodyPr>
          <a:lstStyle/>
          <a:p>
            <a:pPr rtl="1"/>
            <a:r>
              <a:rPr lang="en-US" dirty="0"/>
              <a:t>1.90625×2</a:t>
            </a:r>
            <a:r>
              <a:rPr lang="en-US" baseline="30000" dirty="0"/>
              <a:t>8</a:t>
            </a:r>
            <a:r>
              <a:rPr lang="en-US" dirty="0"/>
              <a:t>=488</a:t>
            </a:r>
          </a:p>
        </p:txBody>
      </p:sp>
      <p:sp>
        <p:nvSpPr>
          <p:cNvPr id="7" name="Right Arrow 6"/>
          <p:cNvSpPr/>
          <p:nvPr/>
        </p:nvSpPr>
        <p:spPr>
          <a:xfrm>
            <a:off x="3733800" y="6087925"/>
            <a:ext cx="83820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95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توجه</a:t>
            </a:r>
            <a:endParaRPr lang="en-US" dirty="0"/>
          </a:p>
        </p:txBody>
      </p:sp>
      <p:sp>
        <p:nvSpPr>
          <p:cNvPr id="3" name="Content Placeholder 2"/>
          <p:cNvSpPr>
            <a:spLocks noGrp="1"/>
          </p:cNvSpPr>
          <p:nvPr>
            <p:ph idx="1"/>
          </p:nvPr>
        </p:nvSpPr>
        <p:spPr/>
        <p:txBody>
          <a:bodyPr/>
          <a:lstStyle/>
          <a:p>
            <a:pPr algn="r" rtl="1"/>
            <a:r>
              <a:rPr lang="fa-IR" dirty="0"/>
              <a:t>مقادیر ∞+ و ∞- با یک نمای همگی </a:t>
            </a:r>
            <a:r>
              <a:rPr lang="en-US" dirty="0"/>
              <a:t>1</a:t>
            </a:r>
            <a:r>
              <a:rPr lang="fa-IR" dirty="0"/>
              <a:t> و یک کسر همگی </a:t>
            </a:r>
            <a:r>
              <a:rPr lang="en-US" dirty="0"/>
              <a:t>0</a:t>
            </a:r>
            <a:r>
              <a:rPr lang="fa-IR" dirty="0"/>
              <a:t> نشان داده شده </a:t>
            </a:r>
            <a:r>
              <a:rPr lang="fa-IR" dirty="0" smtClean="0"/>
              <a:t>اند.</a:t>
            </a:r>
          </a:p>
          <a:p>
            <a:pPr algn="r" rtl="1"/>
            <a:r>
              <a:rPr lang="fa-IR" dirty="0"/>
              <a:t>صفر یک مقدار خاص است که با یک فیلد نمای صفر و یک فیلد کسری از صفر نشان داده می شود.</a:t>
            </a:r>
            <a:endParaRPr lang="en-US" dirty="0"/>
          </a:p>
        </p:txBody>
      </p:sp>
    </p:spTree>
    <p:extLst>
      <p:ext uri="{BB962C8B-B14F-4D97-AF65-F5344CB8AC3E}">
        <p14:creationId xmlns:p14="http://schemas.microsoft.com/office/powerpoint/2010/main" val="153007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خطای تقریب</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algn="r" rtl="1"/>
            <a:r>
              <a:rPr lang="fa-IR" dirty="0" smtClean="0"/>
              <a:t>معمولا الگوریتمهایی که در این درس به آنها اشاره می شوند یا تکراری هستند و یا غیر تکراری. اگر روش تکراری نتواند در تعداد محدود تکرار به عدد جواب همگرا شود، خطای همگرایی رخ می دهد.</a:t>
            </a:r>
          </a:p>
          <a:p>
            <a:pPr algn="r" rtl="1"/>
            <a:r>
              <a:rPr lang="fa-IR" dirty="0" smtClean="0"/>
              <a:t>از دید دیگر، معمولا برای یک رابطه ریاضی با تعداد زیاد جمله های محاسباتی، معمولا بخشی از جمله ها که ارزش زیاد تری دارند استفاده می شوند و سایرین حذف می شوند. این کار به دلیل کاهش حجم محاسبات انجام می شود. این خود عامل نوعی از خطا خواهد شد. یقیقنا عدم حذف جملات مذکور، دقت را افزایش و حجم محاسبات را نیز افزایش خواهد داد.</a:t>
            </a:r>
          </a:p>
          <a:p>
            <a:pPr algn="r" rtl="1"/>
            <a:r>
              <a:rPr lang="fa-IR" dirty="0" smtClean="0"/>
              <a:t>این نوع خطا در بخش دیگری از درس به صورت مشروح معرفی خواهد شد.</a:t>
            </a:r>
            <a:endParaRPr lang="en-US" dirty="0"/>
          </a:p>
        </p:txBody>
      </p:sp>
    </p:spTree>
    <p:extLst>
      <p:ext uri="{BB962C8B-B14F-4D97-AF65-F5344CB8AC3E}">
        <p14:creationId xmlns:p14="http://schemas.microsoft.com/office/powerpoint/2010/main" val="394232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خطای هنگام ثبت</a:t>
            </a:r>
            <a:endParaRPr lang="en-US" dirty="0"/>
          </a:p>
        </p:txBody>
      </p:sp>
      <p:sp>
        <p:nvSpPr>
          <p:cNvPr id="3" name="Content Placeholder 2"/>
          <p:cNvSpPr>
            <a:spLocks noGrp="1"/>
          </p:cNvSpPr>
          <p:nvPr>
            <p:ph idx="1"/>
          </p:nvPr>
        </p:nvSpPr>
        <p:spPr/>
        <p:txBody>
          <a:bodyPr/>
          <a:lstStyle/>
          <a:p>
            <a:pPr algn="r" rtl="1"/>
            <a:r>
              <a:rPr lang="fa-IR" dirty="0" smtClean="0"/>
              <a:t>معمولا در حین ثبت و تبدیل اطلاعات نیز خطایی رخ می دهد که ناشی از روشهای اندازه گیری و یا کاربر است که این خطا در این درس مد نظر نیست.</a:t>
            </a:r>
            <a:endParaRPr lang="en-US" dirty="0"/>
          </a:p>
        </p:txBody>
      </p:sp>
    </p:spTree>
    <p:extLst>
      <p:ext uri="{BB962C8B-B14F-4D97-AF65-F5344CB8AC3E}">
        <p14:creationId xmlns:p14="http://schemas.microsoft.com/office/powerpoint/2010/main" val="356875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جمع بندی</a:t>
            </a:r>
            <a:endParaRPr lang="en-US" dirty="0"/>
          </a:p>
        </p:txBody>
      </p:sp>
      <p:sp>
        <p:nvSpPr>
          <p:cNvPr id="3" name="Content Placeholder 2"/>
          <p:cNvSpPr>
            <a:spLocks noGrp="1"/>
          </p:cNvSpPr>
          <p:nvPr>
            <p:ph idx="1"/>
          </p:nvPr>
        </p:nvSpPr>
        <p:spPr/>
        <p:txBody>
          <a:bodyPr/>
          <a:lstStyle/>
          <a:p>
            <a:pPr algn="r" rtl="1"/>
            <a:r>
              <a:rPr lang="fa-IR" dirty="0" smtClean="0"/>
              <a:t>انواع منابع خطا برای ثبت و محاسبات در کامپیوتر وجود دارد.</a:t>
            </a:r>
          </a:p>
          <a:p>
            <a:pPr algn="r" rtl="1"/>
            <a:r>
              <a:rPr lang="fa-IR" dirty="0" smtClean="0"/>
              <a:t>الگوریتم موفق، الگوریتمی است که با حداقل محاسبات، کمترین خطا را ایجاد نماید.</a:t>
            </a:r>
            <a:endParaRPr lang="en-US" dirty="0"/>
          </a:p>
        </p:txBody>
      </p:sp>
    </p:spTree>
    <p:extLst>
      <p:ext uri="{BB962C8B-B14F-4D97-AF65-F5344CB8AC3E}">
        <p14:creationId xmlns:p14="http://schemas.microsoft.com/office/powerpoint/2010/main" val="279018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خطا</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در صورت وجود اختلاف بین واقعیت و مقدار معادلسازی شده برای این کمیت خطا رخ می دهد.</a:t>
            </a:r>
          </a:p>
          <a:p>
            <a:pPr algn="r" rtl="1"/>
            <a:r>
              <a:rPr lang="fa-IR" dirty="0" smtClean="0"/>
              <a:t>می توان خطا را در منابع مختلفی جستجو کرد. به طور مثال می توان خطا را ناشی از دو منبع زیر دانست:</a:t>
            </a:r>
          </a:p>
          <a:p>
            <a:pPr lvl="1" algn="r" rtl="1"/>
            <a:r>
              <a:rPr lang="fa-IR" dirty="0" smtClean="0"/>
              <a:t>خطای ناشی از ابزار</a:t>
            </a:r>
          </a:p>
          <a:p>
            <a:pPr lvl="1" algn="r" rtl="1"/>
            <a:r>
              <a:rPr lang="fa-IR" dirty="0" smtClean="0"/>
              <a:t>خطای ناشی از کاربر</a:t>
            </a:r>
          </a:p>
          <a:p>
            <a:pPr algn="r" rtl="1"/>
            <a:r>
              <a:rPr lang="fa-IR" dirty="0" smtClean="0"/>
              <a:t>به طور مثال یک فرد می تواند به دلیل غیر دقیق بودن خط کش، به اندازه غیر دقیقی از یک ذره بسیار کوچک برسد.</a:t>
            </a:r>
          </a:p>
          <a:p>
            <a:pPr algn="r" rtl="1"/>
            <a:r>
              <a:rPr lang="fa-IR" dirty="0" smtClean="0"/>
              <a:t>همینطور یک کاربر ناوارد، می تواند از یک خط کش دقیق به خوبی استفاده نکرده و طول را اشتباه اندازه بگیرد.</a:t>
            </a:r>
          </a:p>
        </p:txBody>
      </p:sp>
    </p:spTree>
    <p:extLst>
      <p:ext uri="{BB962C8B-B14F-4D97-AF65-F5344CB8AC3E}">
        <p14:creationId xmlns:p14="http://schemas.microsoft.com/office/powerpoint/2010/main" val="363524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خطای محاسبات در کامپیوتر</a:t>
            </a:r>
            <a:endParaRPr lang="en-US" dirty="0"/>
          </a:p>
        </p:txBody>
      </p:sp>
      <p:sp>
        <p:nvSpPr>
          <p:cNvPr id="3" name="Content Placeholder 2"/>
          <p:cNvSpPr>
            <a:spLocks noGrp="1"/>
          </p:cNvSpPr>
          <p:nvPr>
            <p:ph idx="1"/>
          </p:nvPr>
        </p:nvSpPr>
        <p:spPr/>
        <p:txBody>
          <a:bodyPr/>
          <a:lstStyle/>
          <a:p>
            <a:pPr algn="r" rtl="1"/>
            <a:r>
              <a:rPr lang="fa-IR" dirty="0" smtClean="0"/>
              <a:t>ساده سازی بیش از حد آنچه باید مدل شود</a:t>
            </a:r>
            <a:endParaRPr lang="en-US" dirty="0" smtClean="0"/>
          </a:p>
          <a:p>
            <a:pPr algn="r" rtl="1"/>
            <a:r>
              <a:rPr lang="fa-IR" dirty="0" smtClean="0"/>
              <a:t>خطای </a:t>
            </a:r>
            <a:r>
              <a:rPr lang="fa-IR" dirty="0"/>
              <a:t>گرد کردن</a:t>
            </a:r>
            <a:r>
              <a:rPr lang="en-US" dirty="0"/>
              <a:t> (Round-off) </a:t>
            </a:r>
          </a:p>
          <a:p>
            <a:pPr algn="r" rtl="1"/>
            <a:r>
              <a:rPr lang="fa-IR" dirty="0" smtClean="0"/>
              <a:t>خطای تقریب </a:t>
            </a:r>
            <a:r>
              <a:rPr lang="en-US" dirty="0" smtClean="0"/>
              <a:t>(Approximation) </a:t>
            </a:r>
            <a:endParaRPr lang="en-US" dirty="0"/>
          </a:p>
          <a:p>
            <a:pPr lvl="1" algn="r" rtl="1"/>
            <a:r>
              <a:rPr lang="fa-IR" dirty="0" smtClean="0"/>
              <a:t>تقطیع (</a:t>
            </a:r>
            <a:r>
              <a:rPr lang="en-US" dirty="0" smtClean="0"/>
              <a:t>Truncation</a:t>
            </a:r>
            <a:r>
              <a:rPr lang="fa-IR" dirty="0" smtClean="0"/>
              <a:t>)</a:t>
            </a:r>
            <a:endParaRPr lang="en-US" dirty="0"/>
          </a:p>
          <a:p>
            <a:pPr lvl="1" algn="r" rtl="1"/>
            <a:r>
              <a:rPr lang="fa-IR" dirty="0" smtClean="0"/>
              <a:t>عدم همگرایی (</a:t>
            </a:r>
            <a:r>
              <a:rPr lang="en-US" dirty="0" smtClean="0"/>
              <a:t>Convergence</a:t>
            </a:r>
            <a:r>
              <a:rPr lang="fa-IR" dirty="0" smtClean="0"/>
              <a:t>)</a:t>
            </a:r>
            <a:endParaRPr lang="en-US" dirty="0"/>
          </a:p>
          <a:p>
            <a:pPr algn="r" rtl="1"/>
            <a:r>
              <a:rPr lang="fa-IR" dirty="0"/>
              <a:t>وجود خطا در ثبت اطلاعات</a:t>
            </a:r>
            <a:endParaRPr lang="en-US" dirty="0"/>
          </a:p>
          <a:p>
            <a:pPr algn="r" rtl="1"/>
            <a:endParaRPr lang="en-US" dirty="0"/>
          </a:p>
        </p:txBody>
      </p:sp>
    </p:spTree>
    <p:extLst>
      <p:ext uri="{BB962C8B-B14F-4D97-AF65-F5344CB8AC3E}">
        <p14:creationId xmlns:p14="http://schemas.microsoft.com/office/powerpoint/2010/main" val="64026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ساده سازی بیش از حد آنچه باید مدل </a:t>
            </a:r>
            <a:r>
              <a:rPr lang="fa-IR" dirty="0" smtClean="0"/>
              <a:t>شود</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dirty="0" smtClean="0"/>
              <a:t>معمولا فرایندهایی که ما با آنها روبرو هستیم چندان هم ساده نیستند. به طور مثال عوامل متعددی در تغییر یک کمیت موثر هستند. روابط ممکن است با ریاضیات معمول قابل توصیف نباشند. </a:t>
            </a:r>
          </a:p>
          <a:p>
            <a:pPr algn="r" rtl="1"/>
            <a:r>
              <a:rPr lang="fa-IR" dirty="0" smtClean="0"/>
              <a:t>در مقابل ابزار ما هم محدودیت دارد. ابزار ریاضی، محاسباتی و زمانی که ما برای بررسی فرایندها در اختیار داریم محدود است.</a:t>
            </a:r>
          </a:p>
          <a:p>
            <a:pPr algn="r" rtl="1"/>
            <a:r>
              <a:rPr lang="fa-IR" dirty="0" smtClean="0"/>
              <a:t>لذا همواره بسته به اهمیت و به عبارت دیگر هزینه ای که می توانیم متقبل شویم، یک فرایند را ساده سازی می کنیم.</a:t>
            </a:r>
            <a:endParaRPr lang="en-US" dirty="0"/>
          </a:p>
        </p:txBody>
      </p:sp>
    </p:spTree>
    <p:extLst>
      <p:ext uri="{BB962C8B-B14F-4D97-AF65-F5344CB8AC3E}">
        <p14:creationId xmlns:p14="http://schemas.microsoft.com/office/powerpoint/2010/main" val="342798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ممکن است اگر قد یک فرد مورد نظر ما باشد، با استفاده از آمارهایی که قبلا گرفته شده، یک رابطه ساده بین سن و قد افراد معمول جامعه بدست بیاوریم.</a:t>
            </a:r>
          </a:p>
          <a:p>
            <a:pPr algn="r" rtl="1"/>
            <a:r>
              <a:rPr lang="fa-IR" dirty="0" smtClean="0"/>
              <a:t>با این کار، با دانستن سن فرد، حدودی از قد وی را خواهیم داشت.</a:t>
            </a:r>
          </a:p>
          <a:p>
            <a:pPr algn="r" rtl="1"/>
            <a:r>
              <a:rPr lang="fa-IR" dirty="0" smtClean="0"/>
              <a:t>اما قد فقط تابع سن افراد نیست. عوامل بسیاری مانند محیط، تغذیه، وراثت و غیره در این تغییرات موثر هستند.</a:t>
            </a:r>
          </a:p>
          <a:p>
            <a:pPr algn="r" rtl="1"/>
            <a:r>
              <a:rPr lang="fa-IR" dirty="0" smtClean="0"/>
              <a:t>لذا با استفاده از رابطه سن و قد، ساده سازی انجام گرفته است که ما را از ایجاد مدلهای پیچیده رهانیده است. هزینه این کار، عدم دقت روش خواهد بود.</a:t>
            </a:r>
            <a:endParaRPr lang="en-US" dirty="0"/>
          </a:p>
        </p:txBody>
      </p:sp>
    </p:spTree>
    <p:extLst>
      <p:ext uri="{BB962C8B-B14F-4D97-AF65-F5344CB8AC3E}">
        <p14:creationId xmlns:p14="http://schemas.microsoft.com/office/powerpoint/2010/main" val="301007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خطای گرد کردن</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همانطور که قبلا نیز اشاره شد، به دلیل محدودیتهایی که در تعداد بیت اختصاص یافته به حافظه و یا بخش پردازنده کامپیوتر وجود دارد، همیشه دامنه تغییرات متغیر واقعی با متغیر دیجیتال شده تفاوت دارد.</a:t>
            </a:r>
          </a:p>
          <a:p>
            <a:pPr algn="r" rtl="1"/>
            <a:r>
              <a:rPr lang="fa-IR" dirty="0" smtClean="0"/>
              <a:t>در اینجا نوعی خطای گرد کردن وجود دارد.</a:t>
            </a:r>
          </a:p>
          <a:p>
            <a:pPr algn="r" rtl="1"/>
            <a:r>
              <a:rPr lang="fa-IR" dirty="0" smtClean="0"/>
              <a:t>خطای گرد کردن فقط در ثبت اطلاعات نیست. بلکه در محاسبات نیز ممکن است خطای گرد کردن اتفاق بیافتد. در این مورد کمی توضیح می دهیم.</a:t>
            </a:r>
            <a:endParaRPr lang="en-US" dirty="0"/>
          </a:p>
        </p:txBody>
      </p:sp>
    </p:spTree>
    <p:extLst>
      <p:ext uri="{BB962C8B-B14F-4D97-AF65-F5344CB8AC3E}">
        <p14:creationId xmlns:p14="http://schemas.microsoft.com/office/powerpoint/2010/main" val="65577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lstStyle/>
          <a:p>
            <a:pPr algn="r" rtl="1"/>
            <a:r>
              <a:rPr lang="fa-IR" dirty="0" smtClean="0"/>
              <a:t>فرض کنید ما با اعداد صحیح </a:t>
            </a:r>
            <a:r>
              <a:rPr lang="en-US" dirty="0" smtClean="0"/>
              <a:t>Z</a:t>
            </a:r>
            <a:r>
              <a:rPr lang="fa-IR" dirty="0" smtClean="0"/>
              <a:t> کار کنیم. </a:t>
            </a:r>
          </a:p>
          <a:p>
            <a:pPr algn="l"/>
            <a:r>
              <a:rPr lang="en-US" dirty="0" smtClean="0"/>
              <a:t>Z={…,-2,-1,0,1,2,…}</a:t>
            </a:r>
            <a:endParaRPr lang="fa-IR" dirty="0"/>
          </a:p>
          <a:p>
            <a:pPr algn="r" rtl="1"/>
            <a:r>
              <a:rPr lang="fa-IR" dirty="0" smtClean="0"/>
              <a:t>یعنی اعداد نمی توانند اعضار داشته باشند. در این صورت فرض کنید بخواهیم یک تقسیم ساده انجام بدهیم. مثلا 4÷5</a:t>
            </a:r>
            <a:r>
              <a:rPr lang="en-US" dirty="0" smtClean="0"/>
              <a:t> </a:t>
            </a:r>
            <a:r>
              <a:rPr lang="fa-IR" dirty="0" smtClean="0"/>
              <a:t> را در نظر بگیریم. جواب 1/25</a:t>
            </a:r>
            <a:r>
              <a:rPr lang="fa-IR" dirty="0"/>
              <a:t> </a:t>
            </a:r>
            <a:r>
              <a:rPr lang="fa-IR" dirty="0" smtClean="0"/>
              <a:t>است که نمی توان آنرا در </a:t>
            </a:r>
            <a:r>
              <a:rPr lang="en-US" dirty="0" smtClean="0"/>
              <a:t>Z</a:t>
            </a:r>
            <a:r>
              <a:rPr lang="fa-IR" dirty="0" smtClean="0"/>
              <a:t> در نظر گرفت. نزدیک ترین عدد به پاسخ واقعی، عدد 1 است. لذا خطای محاسبات ما 0/25</a:t>
            </a:r>
            <a:r>
              <a:rPr lang="fa-IR" dirty="0"/>
              <a:t> </a:t>
            </a:r>
            <a:r>
              <a:rPr lang="fa-IR" dirty="0" smtClean="0"/>
              <a:t>است.</a:t>
            </a:r>
            <a:endParaRPr lang="en-US" dirty="0"/>
          </a:p>
        </p:txBody>
      </p:sp>
    </p:spTree>
    <p:extLst>
      <p:ext uri="{BB962C8B-B14F-4D97-AF65-F5344CB8AC3E}">
        <p14:creationId xmlns:p14="http://schemas.microsoft.com/office/powerpoint/2010/main" val="153926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استاندارد </a:t>
            </a:r>
            <a:r>
              <a:rPr lang="en-US" dirty="0" smtClean="0"/>
              <a:t>IEEE</a:t>
            </a:r>
            <a:r>
              <a:rPr lang="fa-IR" dirty="0" smtClean="0"/>
              <a:t> برای نمایش اطلاعات در کامپیوتر</a:t>
            </a:r>
            <a:endParaRPr lang="en-US" dirty="0"/>
          </a:p>
        </p:txBody>
      </p:sp>
      <p:sp>
        <p:nvSpPr>
          <p:cNvPr id="3" name="Content Placeholder 2"/>
          <p:cNvSpPr>
            <a:spLocks noGrp="1"/>
          </p:cNvSpPr>
          <p:nvPr>
            <p:ph idx="1"/>
          </p:nvPr>
        </p:nvSpPr>
        <p:spPr/>
        <p:txBody>
          <a:bodyPr>
            <a:normAutofit/>
          </a:bodyPr>
          <a:lstStyle/>
          <a:p>
            <a:pPr algn="r" rtl="1"/>
            <a:r>
              <a:rPr lang="fa-IR" dirty="0" smtClean="0"/>
              <a:t>از آنجا که تعداد بیتهای ما در کامپیوتر محدود است، برای ثبت اعداد اعشاری باید یک استاندارد تعریف شود.</a:t>
            </a:r>
          </a:p>
          <a:p>
            <a:pPr algn="r" rtl="1"/>
            <a:r>
              <a:rPr lang="fa-IR" dirty="0"/>
              <a:t>امروزه مبنای متداول برای بیشتر کامپیوترها، پیروی از مجموعه استاندارد </a:t>
            </a:r>
            <a:r>
              <a:rPr lang="en-US" dirty="0"/>
              <a:t>IEEE</a:t>
            </a:r>
            <a:r>
              <a:rPr lang="fa-IR" dirty="0"/>
              <a:t> سال 1985 (</a:t>
            </a:r>
            <a:r>
              <a:rPr lang="en-US" dirty="0"/>
              <a:t>IEEE 754</a:t>
            </a:r>
            <a:r>
              <a:rPr lang="fa-IR" dirty="0"/>
              <a:t>) مبنای 2 است. </a:t>
            </a:r>
            <a:endParaRPr lang="fa-IR" dirty="0" smtClean="0"/>
          </a:p>
          <a:p>
            <a:pPr algn="r" rtl="1"/>
            <a:r>
              <a:rPr lang="fa-IR" dirty="0" smtClean="0"/>
              <a:t>در </a:t>
            </a:r>
            <a:r>
              <a:rPr lang="fa-IR" dirty="0"/>
              <a:t>این مبنا هر رقم </a:t>
            </a:r>
            <a:r>
              <a:rPr lang="en-US" dirty="0"/>
              <a:t>d</a:t>
            </a:r>
            <a:r>
              <a:rPr lang="en-US" baseline="-25000" dirty="0"/>
              <a:t>i</a:t>
            </a:r>
            <a:r>
              <a:rPr lang="fa-IR" dirty="0"/>
              <a:t> می توانند فقط </a:t>
            </a:r>
            <a:r>
              <a:rPr lang="en-US" dirty="0"/>
              <a:t>0</a:t>
            </a:r>
            <a:r>
              <a:rPr lang="fa-IR" dirty="0"/>
              <a:t> و </a:t>
            </a:r>
            <a:r>
              <a:rPr lang="en-US" dirty="0"/>
              <a:t>1</a:t>
            </a:r>
            <a:r>
              <a:rPr lang="fa-IR" dirty="0"/>
              <a:t> </a:t>
            </a:r>
            <a:r>
              <a:rPr lang="fa-IR" dirty="0" smtClean="0"/>
              <a:t>باشند.</a:t>
            </a:r>
          </a:p>
        </p:txBody>
      </p:sp>
    </p:spTree>
    <p:extLst>
      <p:ext uri="{BB962C8B-B14F-4D97-AF65-F5344CB8AC3E}">
        <p14:creationId xmlns:p14="http://schemas.microsoft.com/office/powerpoint/2010/main" val="154601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dirty="0" smtClean="0"/>
              <a:t>یک عدد در این استاندارد با 64 بیت و به صورت زیر بیان می شود:</a:t>
            </a:r>
          </a:p>
          <a:p>
            <a:pPr algn="r" rtl="1"/>
            <a:endParaRPr lang="fa-IR" dirty="0"/>
          </a:p>
          <a:p>
            <a:pPr algn="r" rtl="1"/>
            <a:endParaRPr lang="fa-IR" dirty="0" smtClean="0"/>
          </a:p>
          <a:p>
            <a:pPr algn="r" rtl="1"/>
            <a:r>
              <a:rPr lang="fa-IR" dirty="0" smtClean="0"/>
              <a:t>یک بیت برای علامت در نظر گرفته می شود ( اگر 1 باشد، منفی است)</a:t>
            </a:r>
          </a:p>
          <a:p>
            <a:pPr algn="r" rtl="1"/>
            <a:r>
              <a:rPr lang="fa-IR" dirty="0" smtClean="0"/>
              <a:t>11 بیت برای نما</a:t>
            </a:r>
            <a:endParaRPr lang="en-US" dirty="0"/>
          </a:p>
          <a:p>
            <a:pPr algn="r" rtl="1"/>
            <a:r>
              <a:rPr lang="fa-IR" dirty="0" smtClean="0"/>
              <a:t> و 52 بیت برای کسر</a:t>
            </a:r>
            <a:endParaRPr lang="en-US" dirty="0"/>
          </a:p>
        </p:txBody>
      </p:sp>
      <p:pic>
        <p:nvPicPr>
          <p:cNvPr id="4" name="Picture 3"/>
          <p:cNvPicPr>
            <a:picLocks noChangeAspect="1" noChangeArrowheads="1"/>
          </p:cNvPicPr>
          <p:nvPr/>
        </p:nvPicPr>
        <p:blipFill>
          <a:blip r:embed="rId2"/>
          <a:srcRect/>
          <a:stretch>
            <a:fillRect/>
          </a:stretch>
        </p:blipFill>
        <p:spPr bwMode="auto">
          <a:xfrm>
            <a:off x="663388" y="2796988"/>
            <a:ext cx="6916615" cy="1143000"/>
          </a:xfrm>
          <a:prstGeom prst="rect">
            <a:avLst/>
          </a:prstGeom>
          <a:noFill/>
          <a:ln w="9525">
            <a:noFill/>
            <a:miter lim="800000"/>
            <a:headEnd/>
            <a:tailEnd/>
          </a:ln>
          <a:effectLst/>
        </p:spPr>
      </p:pic>
    </p:spTree>
    <p:extLst>
      <p:ext uri="{BB962C8B-B14F-4D97-AF65-F5344CB8AC3E}">
        <p14:creationId xmlns:p14="http://schemas.microsoft.com/office/powerpoint/2010/main" val="91818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Bodoni MT Black"/>
        <a:ea typeface=""/>
        <a:cs typeface="B Titr"/>
      </a:majorFont>
      <a:minorFont>
        <a:latin typeface="Arial"/>
        <a:ea typeface=""/>
        <a:cs typeface="B Yek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1046</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محاسبات عددی و برنامه نویسی</vt:lpstr>
      <vt:lpstr>تعریف خطا</vt:lpstr>
      <vt:lpstr>خطای محاسبات در کامپیوتر</vt:lpstr>
      <vt:lpstr>ساده سازی بیش از حد آنچه باید مدل شود</vt:lpstr>
      <vt:lpstr>مثال</vt:lpstr>
      <vt:lpstr>خطای گرد کردن</vt:lpstr>
      <vt:lpstr>مثال</vt:lpstr>
      <vt:lpstr>استاندارد IEEE برای نمایش اطلاعات در کامپیوتر</vt:lpstr>
      <vt:lpstr>PowerPoint Presentation</vt:lpstr>
      <vt:lpstr>PowerPoint Presentation</vt:lpstr>
      <vt:lpstr>مثال</vt:lpstr>
      <vt:lpstr>توجه</vt:lpstr>
      <vt:lpstr>خطای تقریب</vt:lpstr>
      <vt:lpstr>خطای هنگام ثبت</vt:lpstr>
      <vt:lpstr>جمع بندی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محاسبات عددی و برنامه نویسی</dc:title>
  <dc:creator>dr pajouh</dc:creator>
  <cp:lastModifiedBy>dr pajouh</cp:lastModifiedBy>
  <cp:revision>18</cp:revision>
  <dcterms:created xsi:type="dcterms:W3CDTF">2013-01-28T07:25:30Z</dcterms:created>
  <dcterms:modified xsi:type="dcterms:W3CDTF">2013-02-04T10:45:06Z</dcterms:modified>
</cp:coreProperties>
</file>